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256" r:id="rId5"/>
    <p:sldId id="257" r:id="rId6"/>
    <p:sldId id="263" r:id="rId7"/>
    <p:sldId id="280" r:id="rId8"/>
    <p:sldId id="258" r:id="rId9"/>
    <p:sldId id="278" r:id="rId10"/>
    <p:sldId id="259" r:id="rId11"/>
    <p:sldId id="260" r:id="rId12"/>
    <p:sldId id="270" r:id="rId13"/>
    <p:sldId id="273" r:id="rId14"/>
    <p:sldId id="274" r:id="rId15"/>
    <p:sldId id="261" r:id="rId16"/>
    <p:sldId id="275" r:id="rId17"/>
    <p:sldId id="279" r:id="rId18"/>
    <p:sldId id="265" r:id="rId1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CBFF00"/>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87749" autoAdjust="0"/>
  </p:normalViewPr>
  <p:slideViewPr>
    <p:cSldViewPr snapToGrid="0" showGuides="1">
      <p:cViewPr varScale="1">
        <p:scale>
          <a:sx n="72" d="100"/>
          <a:sy n="72" d="100"/>
        </p:scale>
        <p:origin x="1013" y="62"/>
      </p:cViewPr>
      <p:guideLst>
        <p:guide pos="3840"/>
        <p:guide orient="horz" pos="2500"/>
        <p:guide pos="4951"/>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bg2"/>
            </a:solidFill>
            <a:ln>
              <a:noFill/>
            </a:ln>
            <a:effectLst/>
          </c:spPr>
          <c:invertIfNegative val="0"/>
          <c:cat>
            <c:strRef>
              <c:f>Sheet1!$A$2:$A$6</c:f>
              <c:strCache>
                <c:ptCount val="5"/>
                <c:pt idx="0">
                  <c:v>20XX</c:v>
                </c:pt>
                <c:pt idx="1">
                  <c:v>20XX</c:v>
                </c:pt>
                <c:pt idx="2">
                  <c:v>20XX</c:v>
                </c:pt>
                <c:pt idx="3">
                  <c:v>20XX</c:v>
                </c:pt>
                <c:pt idx="4">
                  <c:v>20XX</c:v>
                </c:pt>
              </c:strCache>
            </c:strRef>
          </c:cat>
          <c:val>
            <c:numRef>
              <c:f>Sheet1!$B$2:$B$6</c:f>
              <c:numCache>
                <c:formatCode>[$$-409]#,##0</c:formatCode>
                <c:ptCount val="5"/>
                <c:pt idx="0">
                  <c:v>10000</c:v>
                </c:pt>
                <c:pt idx="1">
                  <c:v>20000</c:v>
                </c:pt>
                <c:pt idx="2">
                  <c:v>30000</c:v>
                </c:pt>
                <c:pt idx="3">
                  <c:v>40000</c:v>
                </c:pt>
                <c:pt idx="4">
                  <c:v>50000</c:v>
                </c:pt>
              </c:numCache>
            </c:numRef>
          </c:val>
          <c:extLst>
            <c:ext xmlns:c16="http://schemas.microsoft.com/office/drawing/2014/chart" uri="{C3380CC4-5D6E-409C-BE32-E72D297353CC}">
              <c16:uniqueId val="{00000000-F662-4770-80E0-FDF96101C9A3}"/>
            </c:ext>
          </c:extLst>
        </c:ser>
        <c:dLbls>
          <c:showLegendKey val="0"/>
          <c:showVal val="0"/>
          <c:showCatName val="0"/>
          <c:showSerName val="0"/>
          <c:showPercent val="0"/>
          <c:showBubbleSize val="0"/>
        </c:dLbls>
        <c:gapWidth val="27"/>
        <c:overlap val="5"/>
        <c:axId val="361581080"/>
        <c:axId val="361579112"/>
      </c:barChart>
      <c:catAx>
        <c:axId val="361581080"/>
        <c:scaling>
          <c:orientation val="minMax"/>
        </c:scaling>
        <c:delete val="0"/>
        <c:axPos val="b"/>
        <c:numFmt formatCode="General" sourceLinked="1"/>
        <c:majorTickMark val="none"/>
        <c:minorTickMark val="none"/>
        <c:tickLblPos val="nextTo"/>
        <c:spPr>
          <a:noFill/>
          <a:ln w="12700" cap="flat" cmpd="sng" algn="ctr">
            <a:solidFill>
              <a:schemeClr val="bg2"/>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361579112"/>
        <c:crosses val="autoZero"/>
        <c:auto val="1"/>
        <c:lblAlgn val="ctr"/>
        <c:lblOffset val="100"/>
        <c:noMultiLvlLbl val="0"/>
      </c:catAx>
      <c:valAx>
        <c:axId val="361579112"/>
        <c:scaling>
          <c:orientation val="minMax"/>
          <c:max val="50000"/>
        </c:scaling>
        <c:delete val="0"/>
        <c:axPos val="l"/>
        <c:majorGridlines>
          <c:spPr>
            <a:ln w="9525" cap="flat" cmpd="sng" algn="ctr">
              <a:solidFill>
                <a:schemeClr val="accent1">
                  <a:alpha val="20000"/>
                </a:schemeClr>
              </a:solidFill>
              <a:round/>
            </a:ln>
            <a:effectLst/>
          </c:spPr>
        </c:majorGridlines>
        <c:numFmt formatCode="[$$-409]#,##0" sourceLinked="1"/>
        <c:majorTickMark val="none"/>
        <c:minorTickMark val="none"/>
        <c:tickLblPos val="nextTo"/>
        <c:spPr>
          <a:noFill/>
          <a:ln w="12700">
            <a:solidFill>
              <a:schemeClr val="bg2"/>
            </a:solid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361581080"/>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1/2/2023</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1/2/2023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Samanthi</a:t>
            </a:r>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1</a:t>
            </a:fld>
            <a:endParaRPr lang="en-US" noProof="0" dirty="0"/>
          </a:p>
        </p:txBody>
      </p:sp>
    </p:spTree>
    <p:extLst>
      <p:ext uri="{BB962C8B-B14F-4D97-AF65-F5344CB8AC3E}">
        <p14:creationId xmlns:p14="http://schemas.microsoft.com/office/powerpoint/2010/main" val="2368678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Patricia</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10</a:t>
            </a:fld>
            <a:endParaRPr lang="en-US" noProof="0" dirty="0"/>
          </a:p>
        </p:txBody>
      </p:sp>
    </p:spTree>
    <p:extLst>
      <p:ext uri="{BB962C8B-B14F-4D97-AF65-F5344CB8AC3E}">
        <p14:creationId xmlns:p14="http://schemas.microsoft.com/office/powerpoint/2010/main" val="1604538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Hibaa</a:t>
            </a:r>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11</a:t>
            </a:fld>
            <a:endParaRPr lang="en-US" noProof="0" dirty="0"/>
          </a:p>
        </p:txBody>
      </p:sp>
    </p:spTree>
    <p:extLst>
      <p:ext uri="{BB962C8B-B14F-4D97-AF65-F5344CB8AC3E}">
        <p14:creationId xmlns:p14="http://schemas.microsoft.com/office/powerpoint/2010/main" val="2105020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Patricia</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12</a:t>
            </a:fld>
            <a:endParaRPr lang="en-US" noProof="0" dirty="0"/>
          </a:p>
        </p:txBody>
      </p:sp>
    </p:spTree>
    <p:extLst>
      <p:ext uri="{BB962C8B-B14F-4D97-AF65-F5344CB8AC3E}">
        <p14:creationId xmlns:p14="http://schemas.microsoft.com/office/powerpoint/2010/main" val="1321843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Astha</a:t>
            </a:r>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13</a:t>
            </a:fld>
            <a:endParaRPr lang="en-US" noProof="0" dirty="0"/>
          </a:p>
        </p:txBody>
      </p:sp>
    </p:spTree>
    <p:extLst>
      <p:ext uri="{BB962C8B-B14F-4D97-AF65-F5344CB8AC3E}">
        <p14:creationId xmlns:p14="http://schemas.microsoft.com/office/powerpoint/2010/main" val="2211771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Abraham</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14</a:t>
            </a:fld>
            <a:endParaRPr lang="en-US" noProof="0" dirty="0"/>
          </a:p>
        </p:txBody>
      </p:sp>
    </p:spTree>
    <p:extLst>
      <p:ext uri="{BB962C8B-B14F-4D97-AF65-F5344CB8AC3E}">
        <p14:creationId xmlns:p14="http://schemas.microsoft.com/office/powerpoint/2010/main" val="15464608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Samanthi</a:t>
            </a:r>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15</a:t>
            </a:fld>
            <a:endParaRPr lang="en-US" noProof="0" dirty="0"/>
          </a:p>
        </p:txBody>
      </p:sp>
    </p:spTree>
    <p:extLst>
      <p:ext uri="{BB962C8B-B14F-4D97-AF65-F5344CB8AC3E}">
        <p14:creationId xmlns:p14="http://schemas.microsoft.com/office/powerpoint/2010/main" val="400687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Samanthi</a:t>
            </a:r>
            <a:endParaRPr lang="en-GB" dirty="0"/>
          </a:p>
          <a:p>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2</a:t>
            </a:fld>
            <a:endParaRPr lang="en-US" noProof="0" dirty="0"/>
          </a:p>
        </p:txBody>
      </p:sp>
    </p:spTree>
    <p:extLst>
      <p:ext uri="{BB962C8B-B14F-4D97-AF65-F5344CB8AC3E}">
        <p14:creationId xmlns:p14="http://schemas.microsoft.com/office/powerpoint/2010/main" val="1327489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Astha</a:t>
            </a:r>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3</a:t>
            </a:fld>
            <a:endParaRPr lang="en-US" noProof="0" dirty="0"/>
          </a:p>
        </p:txBody>
      </p:sp>
    </p:spTree>
    <p:extLst>
      <p:ext uri="{BB962C8B-B14F-4D97-AF65-F5344CB8AC3E}">
        <p14:creationId xmlns:p14="http://schemas.microsoft.com/office/powerpoint/2010/main" val="963564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Patricia</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4</a:t>
            </a:fld>
            <a:endParaRPr lang="en-US" noProof="0" dirty="0"/>
          </a:p>
        </p:txBody>
      </p:sp>
    </p:spTree>
    <p:extLst>
      <p:ext uri="{BB962C8B-B14F-4D97-AF65-F5344CB8AC3E}">
        <p14:creationId xmlns:p14="http://schemas.microsoft.com/office/powerpoint/2010/main" val="3089110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Abraham</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5</a:t>
            </a:fld>
            <a:endParaRPr lang="en-US" noProof="0" dirty="0"/>
          </a:p>
        </p:txBody>
      </p:sp>
    </p:spTree>
    <p:extLst>
      <p:ext uri="{BB962C8B-B14F-4D97-AF65-F5344CB8AC3E}">
        <p14:creationId xmlns:p14="http://schemas.microsoft.com/office/powerpoint/2010/main" val="513029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Stephen</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6</a:t>
            </a:fld>
            <a:endParaRPr lang="en-US" noProof="0" dirty="0"/>
          </a:p>
        </p:txBody>
      </p:sp>
    </p:spTree>
    <p:extLst>
      <p:ext uri="{BB962C8B-B14F-4D97-AF65-F5344CB8AC3E}">
        <p14:creationId xmlns:p14="http://schemas.microsoft.com/office/powerpoint/2010/main" val="2409992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Stephen</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7</a:t>
            </a:fld>
            <a:endParaRPr lang="en-US" noProof="0" dirty="0"/>
          </a:p>
        </p:txBody>
      </p:sp>
    </p:spTree>
    <p:extLst>
      <p:ext uri="{BB962C8B-B14F-4D97-AF65-F5344CB8AC3E}">
        <p14:creationId xmlns:p14="http://schemas.microsoft.com/office/powerpoint/2010/main" val="1864886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Patricia</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8</a:t>
            </a:fld>
            <a:endParaRPr lang="en-US" noProof="0" dirty="0"/>
          </a:p>
        </p:txBody>
      </p:sp>
    </p:spTree>
    <p:extLst>
      <p:ext uri="{BB962C8B-B14F-4D97-AF65-F5344CB8AC3E}">
        <p14:creationId xmlns:p14="http://schemas.microsoft.com/office/powerpoint/2010/main" val="1286125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Hibaa</a:t>
            </a:r>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9</a:t>
            </a:fld>
            <a:endParaRPr lang="en-US" noProof="0" dirty="0"/>
          </a:p>
        </p:txBody>
      </p:sp>
    </p:spTree>
    <p:extLst>
      <p:ext uri="{BB962C8B-B14F-4D97-AF65-F5344CB8AC3E}">
        <p14:creationId xmlns:p14="http://schemas.microsoft.com/office/powerpoint/2010/main" val="13567601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id="{540A1271-E1E7-40AB-9552-9B4249544008}"/>
              </a:ext>
              <a:ext uri="{C183D7F6-B498-43B3-948B-1728B52AA6E4}">
                <adec:decorative xmlns:adec="http://schemas.microsoft.com/office/drawing/2017/decorative"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a:t>Click to edit Master subtitle style</a:t>
            </a:r>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88C711-3D16-496B-BF96-001A0C0A3AAF}"/>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table</a:t>
            </a:r>
            <a:endParaRPr lang="en-US" noProof="0" dirty="0"/>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C23D1-BE9A-4E52-9BEF-D55C4CB7574F}"/>
              </a:ext>
              <a:ext uri="{C183D7F6-B498-43B3-948B-1728B52AA6E4}">
                <adec:decorative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a:t>Click icon to add media</a:t>
            </a:r>
            <a:endParaRPr lang="en-US" noProof="0"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noProof="0" smtClean="0"/>
              <a:pPr/>
              <a:t>‹#›</a:t>
            </a:fld>
            <a:endParaRPr lang="en-US" noProof="0"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r>
              <a:rPr lang="en-US" noProof="0"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noProof="0" dirty="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datasets/nationalparkservice/park-biodiversity?resource=download"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9.jpe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E70722D-0BC0-4487-812D-1E4E0DEC1129}"/>
              </a:ext>
            </a:extLst>
          </p:cNvPr>
          <p:cNvSpPr>
            <a:spLocks noGrp="1"/>
          </p:cNvSpPr>
          <p:nvPr>
            <p:ph type="body" sz="quarter" idx="20"/>
          </p:nvPr>
        </p:nvSpPr>
        <p:spPr>
          <a:xfrm>
            <a:off x="3810635" y="1658360"/>
            <a:ext cx="4367531" cy="324417"/>
          </a:xfrm>
        </p:spPr>
        <p:txBody>
          <a:bodyPr/>
          <a:lstStyle/>
          <a:p>
            <a:r>
              <a:rPr lang="en-US" dirty="0"/>
              <a:t>Project 3</a:t>
            </a:r>
            <a:endParaRPr lang="ru-RU" dirty="0"/>
          </a:p>
        </p:txBody>
      </p:sp>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p:txBody>
          <a:bodyPr/>
          <a:lstStyle/>
          <a:p>
            <a:r>
              <a:rPr lang="en-GB" b="1" i="0" dirty="0">
                <a:effectLst/>
                <a:latin typeface="-apple-system"/>
              </a:rPr>
              <a:t>Biodiversity in National Parks</a:t>
            </a:r>
            <a:endParaRPr lang="ru-RU" dirty="0"/>
          </a:p>
        </p:txBody>
      </p:sp>
      <p:sp>
        <p:nvSpPr>
          <p:cNvPr id="5" name="Text Placeholder 4">
            <a:extLst>
              <a:ext uri="{FF2B5EF4-FFF2-40B4-BE49-F238E27FC236}">
                <a16:creationId xmlns:a16="http://schemas.microsoft.com/office/drawing/2014/main" id="{B623514F-9C9F-4868-A7D9-66CAA07E615D}"/>
              </a:ext>
            </a:extLst>
          </p:cNvPr>
          <p:cNvSpPr>
            <a:spLocks noGrp="1"/>
          </p:cNvSpPr>
          <p:nvPr>
            <p:ph type="body" sz="quarter" idx="13"/>
          </p:nvPr>
        </p:nvSpPr>
        <p:spPr>
          <a:xfrm>
            <a:off x="2578735" y="4837825"/>
            <a:ext cx="7228909" cy="665734"/>
          </a:xfrm>
        </p:spPr>
        <p:txBody>
          <a:bodyPr/>
          <a:lstStyle/>
          <a:p>
            <a:r>
              <a:rPr lang="en-US" sz="2000" dirty="0"/>
              <a:t>Group 4 - </a:t>
            </a:r>
            <a:r>
              <a:rPr lang="en-GB" sz="2000" b="0" i="0" dirty="0">
                <a:solidFill>
                  <a:srgbClr val="CBFF00"/>
                </a:solidFill>
                <a:effectLst/>
              </a:rPr>
              <a:t>Patricia </a:t>
            </a:r>
            <a:r>
              <a:rPr lang="en-GB" sz="2000" b="0" i="0" dirty="0" err="1">
                <a:solidFill>
                  <a:srgbClr val="CBFF00"/>
                </a:solidFill>
                <a:effectLst/>
              </a:rPr>
              <a:t>Colomer</a:t>
            </a:r>
            <a:r>
              <a:rPr lang="en-GB" sz="2000" b="0" i="0" dirty="0">
                <a:solidFill>
                  <a:srgbClr val="CBFF00"/>
                </a:solidFill>
                <a:effectLst/>
              </a:rPr>
              <a:t>, Hibaa Aldubai, </a:t>
            </a:r>
            <a:r>
              <a:rPr lang="en-GB" sz="2000" b="0" i="0" dirty="0" err="1">
                <a:solidFill>
                  <a:srgbClr val="CBFF00"/>
                </a:solidFill>
                <a:effectLst/>
              </a:rPr>
              <a:t>Astha</a:t>
            </a:r>
            <a:r>
              <a:rPr lang="en-GB" sz="2000" b="0" i="0" dirty="0">
                <a:solidFill>
                  <a:srgbClr val="CBFF00"/>
                </a:solidFill>
                <a:effectLst/>
              </a:rPr>
              <a:t> Nayak, Abraham </a:t>
            </a:r>
            <a:r>
              <a:rPr lang="en-GB" sz="2000" b="0" i="0" dirty="0" err="1">
                <a:solidFill>
                  <a:srgbClr val="CBFF00"/>
                </a:solidFill>
                <a:effectLst/>
              </a:rPr>
              <a:t>Ofolu</a:t>
            </a:r>
            <a:r>
              <a:rPr lang="en-GB" sz="2000" b="0" i="0" dirty="0">
                <a:solidFill>
                  <a:srgbClr val="CBFF00"/>
                </a:solidFill>
                <a:effectLst/>
              </a:rPr>
              <a:t>, </a:t>
            </a:r>
            <a:r>
              <a:rPr lang="en-GB" sz="2000" b="0" i="0" dirty="0" err="1">
                <a:solidFill>
                  <a:srgbClr val="CBFF00"/>
                </a:solidFill>
                <a:effectLst/>
              </a:rPr>
              <a:t>Siyuan</a:t>
            </a:r>
            <a:r>
              <a:rPr lang="en-GB" sz="2000" b="0" i="0" dirty="0">
                <a:solidFill>
                  <a:srgbClr val="CBFF00"/>
                </a:solidFill>
                <a:effectLst/>
              </a:rPr>
              <a:t> Liang and </a:t>
            </a:r>
            <a:r>
              <a:rPr lang="en-GB" sz="2000" b="0" i="0" dirty="0" err="1">
                <a:solidFill>
                  <a:srgbClr val="CBFF00"/>
                </a:solidFill>
                <a:effectLst/>
              </a:rPr>
              <a:t>Samanthi</a:t>
            </a:r>
            <a:r>
              <a:rPr lang="en-GB" sz="2000" b="0" i="0" dirty="0">
                <a:solidFill>
                  <a:srgbClr val="CBFF00"/>
                </a:solidFill>
                <a:effectLst/>
              </a:rPr>
              <a:t> </a:t>
            </a:r>
            <a:r>
              <a:rPr lang="en-GB" sz="2000" b="0" i="0" dirty="0" err="1">
                <a:solidFill>
                  <a:srgbClr val="CBFF00"/>
                </a:solidFill>
                <a:effectLst/>
              </a:rPr>
              <a:t>Jayaranthna</a:t>
            </a:r>
            <a:endParaRPr lang="ru-RU" sz="2000" dirty="0">
              <a:solidFill>
                <a:srgbClr val="CBFF00"/>
              </a:solidFill>
            </a:endParaRPr>
          </a:p>
        </p:txBody>
      </p:sp>
    </p:spTree>
    <p:extLst>
      <p:ext uri="{BB962C8B-B14F-4D97-AF65-F5344CB8AC3E}">
        <p14:creationId xmlns:p14="http://schemas.microsoft.com/office/powerpoint/2010/main" val="2142316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Parks Page</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10</a:t>
            </a:fld>
            <a:endParaRPr lang="en-US" dirty="0"/>
          </a:p>
        </p:txBody>
      </p:sp>
    </p:spTree>
    <p:extLst>
      <p:ext uri="{BB962C8B-B14F-4D97-AF65-F5344CB8AC3E}">
        <p14:creationId xmlns:p14="http://schemas.microsoft.com/office/powerpoint/2010/main" val="1948420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Species Page</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11</a:t>
            </a:fld>
            <a:endParaRPr lang="en-US" dirty="0"/>
          </a:p>
        </p:txBody>
      </p:sp>
    </p:spTree>
    <p:extLst>
      <p:ext uri="{BB962C8B-B14F-4D97-AF65-F5344CB8AC3E}">
        <p14:creationId xmlns:p14="http://schemas.microsoft.com/office/powerpoint/2010/main" val="3367182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p:txBody>
          <a:bodyPr>
            <a:normAutofit/>
          </a:bodyPr>
          <a:lstStyle/>
          <a:p>
            <a:r>
              <a:rPr lang="en-US" dirty="0"/>
              <a:t>TO CHANGE</a:t>
            </a:r>
          </a:p>
        </p:txBody>
      </p:sp>
      <p:sp>
        <p:nvSpPr>
          <p:cNvPr id="4" name="Text Placeholder 3">
            <a:extLst>
              <a:ext uri="{FF2B5EF4-FFF2-40B4-BE49-F238E27FC236}">
                <a16:creationId xmlns:a16="http://schemas.microsoft.com/office/drawing/2014/main" id="{BE02D267-7BE2-4596-B469-BB4DC32CC0DB}"/>
              </a:ext>
            </a:extLst>
          </p:cNvPr>
          <p:cNvSpPr>
            <a:spLocks noGrp="1"/>
          </p:cNvSpPr>
          <p:nvPr>
            <p:ph type="body" sz="quarter" idx="16"/>
          </p:nvPr>
        </p:nvSpPr>
        <p:spPr/>
        <p:txBody>
          <a:bodyPr/>
          <a:lstStyle/>
          <a:p>
            <a:r>
              <a:rPr lang="en-US" dirty="0"/>
              <a:t>Lorem ipsum dolor sit amet, consectetuer adipiscing elit. Maecenas porttitor congue massa. Fusce posuere</a:t>
            </a:r>
          </a:p>
        </p:txBody>
      </p:sp>
      <p:graphicFrame>
        <p:nvGraphicFramePr>
          <p:cNvPr id="9" name="Chart Placeholder 8" descr="Chart">
            <a:extLst>
              <a:ext uri="{FF2B5EF4-FFF2-40B4-BE49-F238E27FC236}">
                <a16:creationId xmlns:a16="http://schemas.microsoft.com/office/drawing/2014/main" id="{25AF9D8E-348F-4D20-A3D5-4634B274F97D}"/>
              </a:ext>
            </a:extLst>
          </p:cNvPr>
          <p:cNvGraphicFramePr>
            <a:graphicFrameLocks noGrp="1"/>
          </p:cNvGraphicFramePr>
          <p:nvPr>
            <p:ph type="chart" sz="quarter" idx="32"/>
            <p:extLst>
              <p:ext uri="{D42A27DB-BD31-4B8C-83A1-F6EECF244321}">
                <p14:modId xmlns:p14="http://schemas.microsoft.com/office/powerpoint/2010/main" val="3991282356"/>
              </p:ext>
            </p:extLst>
          </p:nvPr>
        </p:nvGraphicFramePr>
        <p:xfrm>
          <a:off x="5734050" y="1824990"/>
          <a:ext cx="5669280" cy="3474720"/>
        </p:xfrm>
        <a:graphic>
          <a:graphicData uri="http://schemas.openxmlformats.org/drawingml/2006/chart">
            <c:chart xmlns:c="http://schemas.openxmlformats.org/drawingml/2006/chart" xmlns:r="http://schemas.openxmlformats.org/officeDocument/2006/relationships" r:id="rId3"/>
          </a:graphicData>
        </a:graphic>
      </p:graphicFrame>
      <p:sp>
        <p:nvSpPr>
          <p:cNvPr id="3" name="Footer Placeholder 2">
            <a:extLst>
              <a:ext uri="{FF2B5EF4-FFF2-40B4-BE49-F238E27FC236}">
                <a16:creationId xmlns:a16="http://schemas.microsoft.com/office/drawing/2014/main" id="{20FFBF84-B41C-4FA8-BD4A-97F6C064C36D}"/>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a:lstStyle/>
          <a:p>
            <a:fld id="{D495E168-DA5E-4888-8D8A-92B118324C14}" type="slidenum">
              <a:rPr lang="en-US" smtClean="0"/>
              <a:pPr/>
              <a:t>12</a:t>
            </a:fld>
            <a:endParaRPr lang="en-US" dirty="0"/>
          </a:p>
        </p:txBody>
      </p:sp>
    </p:spTree>
    <p:extLst>
      <p:ext uri="{BB962C8B-B14F-4D97-AF65-F5344CB8AC3E}">
        <p14:creationId xmlns:p14="http://schemas.microsoft.com/office/powerpoint/2010/main" val="612177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a:xfrm>
            <a:off x="788670" y="1527005"/>
            <a:ext cx="4357688" cy="1325563"/>
          </a:xfrm>
        </p:spPr>
        <p:txBody>
          <a:bodyPr>
            <a:normAutofit fontScale="90000"/>
          </a:bodyPr>
          <a:lstStyle/>
          <a:p>
            <a:r>
              <a:rPr lang="en-US" dirty="0"/>
              <a:t>CONCLUSIONS (what we’ve learnt – story telling)</a:t>
            </a:r>
          </a:p>
        </p:txBody>
      </p:sp>
      <p:sp>
        <p:nvSpPr>
          <p:cNvPr id="4" name="Text Placeholder 3">
            <a:extLst>
              <a:ext uri="{FF2B5EF4-FFF2-40B4-BE49-F238E27FC236}">
                <a16:creationId xmlns:a16="http://schemas.microsoft.com/office/drawing/2014/main" id="{BE02D267-7BE2-4596-B469-BB4DC32CC0DB}"/>
              </a:ext>
            </a:extLst>
          </p:cNvPr>
          <p:cNvSpPr>
            <a:spLocks noGrp="1"/>
          </p:cNvSpPr>
          <p:nvPr>
            <p:ph type="body" sz="quarter" idx="16"/>
          </p:nvPr>
        </p:nvSpPr>
        <p:spPr/>
        <p:txBody>
          <a:bodyPr/>
          <a:lstStyle/>
          <a:p>
            <a:r>
              <a:rPr lang="en-US" dirty="0"/>
              <a:t>Lorem ipsum dolor sit amet, consectetuer adipiscing elit. Maecenas porttitor congue massa. Fusce posuere</a:t>
            </a:r>
          </a:p>
        </p:txBody>
      </p:sp>
      <p:sp>
        <p:nvSpPr>
          <p:cNvPr id="3" name="Footer Placeholder 2">
            <a:extLst>
              <a:ext uri="{FF2B5EF4-FFF2-40B4-BE49-F238E27FC236}">
                <a16:creationId xmlns:a16="http://schemas.microsoft.com/office/drawing/2014/main" id="{20FFBF84-B41C-4FA8-BD4A-97F6C064C36D}"/>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a:lstStyle/>
          <a:p>
            <a:fld id="{D495E168-DA5E-4888-8D8A-92B118324C14}" type="slidenum">
              <a:rPr lang="en-US" smtClean="0"/>
              <a:pPr/>
              <a:t>13</a:t>
            </a:fld>
            <a:endParaRPr lang="en-US" dirty="0"/>
          </a:p>
        </p:txBody>
      </p:sp>
    </p:spTree>
    <p:extLst>
      <p:ext uri="{BB962C8B-B14F-4D97-AF65-F5344CB8AC3E}">
        <p14:creationId xmlns:p14="http://schemas.microsoft.com/office/powerpoint/2010/main" val="1810358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Did you know…</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14</a:t>
            </a:fld>
            <a:endParaRPr lang="en-US" dirty="0"/>
          </a:p>
        </p:txBody>
      </p:sp>
      <p:sp>
        <p:nvSpPr>
          <p:cNvPr id="4" name="TextBox 3">
            <a:extLst>
              <a:ext uri="{FF2B5EF4-FFF2-40B4-BE49-F238E27FC236}">
                <a16:creationId xmlns:a16="http://schemas.microsoft.com/office/drawing/2014/main" id="{A7FE3B25-C100-19BF-CF32-A51E88250DBB}"/>
              </a:ext>
            </a:extLst>
          </p:cNvPr>
          <p:cNvSpPr txBox="1"/>
          <p:nvPr/>
        </p:nvSpPr>
        <p:spPr>
          <a:xfrm>
            <a:off x="1950720" y="2712720"/>
            <a:ext cx="8158480" cy="369332"/>
          </a:xfrm>
          <a:prstGeom prst="rect">
            <a:avLst/>
          </a:prstGeom>
          <a:noFill/>
        </p:spPr>
        <p:txBody>
          <a:bodyPr wrap="square" rtlCol="0">
            <a:spAutoFit/>
          </a:bodyPr>
          <a:lstStyle/>
          <a:p>
            <a:r>
              <a:rPr lang="en-GB" dirty="0"/>
              <a:t>INCLUDE INTERESTING FACT</a:t>
            </a:r>
          </a:p>
        </p:txBody>
      </p:sp>
    </p:spTree>
    <p:extLst>
      <p:ext uri="{BB962C8B-B14F-4D97-AF65-F5344CB8AC3E}">
        <p14:creationId xmlns:p14="http://schemas.microsoft.com/office/powerpoint/2010/main" val="1183066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B381BA-F1D7-483F-B759-9C3451355503}"/>
              </a:ext>
            </a:extLst>
          </p:cNvPr>
          <p:cNvSpPr>
            <a:spLocks noGrp="1"/>
          </p:cNvSpPr>
          <p:nvPr>
            <p:ph type="title"/>
          </p:nvPr>
        </p:nvSpPr>
        <p:spPr/>
        <p:txBody>
          <a:bodyPr/>
          <a:lstStyle/>
          <a:p>
            <a:r>
              <a:rPr lang="en-US" dirty="0"/>
              <a:t>THANK YOU!</a:t>
            </a:r>
          </a:p>
        </p:txBody>
      </p:sp>
      <p:sp>
        <p:nvSpPr>
          <p:cNvPr id="4" name="Text Placeholder 3">
            <a:extLst>
              <a:ext uri="{FF2B5EF4-FFF2-40B4-BE49-F238E27FC236}">
                <a16:creationId xmlns:a16="http://schemas.microsoft.com/office/drawing/2014/main" id="{A412BBAB-4628-42F5-BF78-BE0E59475133}"/>
              </a:ext>
            </a:extLst>
          </p:cNvPr>
          <p:cNvSpPr>
            <a:spLocks noGrp="1"/>
          </p:cNvSpPr>
          <p:nvPr>
            <p:ph type="body" sz="quarter" idx="13"/>
          </p:nvPr>
        </p:nvSpPr>
        <p:spPr/>
        <p:txBody>
          <a:bodyPr/>
          <a:lstStyle/>
          <a:p>
            <a:r>
              <a:rPr lang="en-US" dirty="0"/>
              <a:t>Group 4</a:t>
            </a:r>
          </a:p>
        </p:txBody>
      </p:sp>
    </p:spTree>
    <p:extLst>
      <p:ext uri="{BB962C8B-B14F-4D97-AF65-F5344CB8AC3E}">
        <p14:creationId xmlns:p14="http://schemas.microsoft.com/office/powerpoint/2010/main" val="3309279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a:xfrm>
            <a:off x="665480" y="374391"/>
            <a:ext cx="10515600" cy="782638"/>
          </a:xfrm>
        </p:spPr>
        <p:txBody>
          <a:bodyPr/>
          <a:lstStyle/>
          <a:p>
            <a:r>
              <a:rPr lang="en-US" dirty="0"/>
              <a:t>Contents</a:t>
            </a:r>
          </a:p>
        </p:txBody>
      </p:sp>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0"/>
          </p:nvPr>
        </p:nvSpPr>
        <p:spPr/>
        <p:txBody>
          <a:bodyPr/>
          <a:lstStyle/>
          <a:p>
            <a:fld id="{D495E168-DA5E-4888-8D8A-92B118324C14}" type="slidenum">
              <a:rPr lang="en-US" smtClean="0"/>
              <a:pPr/>
              <a:t>2</a:t>
            </a:fld>
            <a:endParaRPr lang="en-US" dirty="0"/>
          </a:p>
        </p:txBody>
      </p:sp>
      <p:sp>
        <p:nvSpPr>
          <p:cNvPr id="4" name="Footer Placeholder 3">
            <a:extLst>
              <a:ext uri="{FF2B5EF4-FFF2-40B4-BE49-F238E27FC236}">
                <a16:creationId xmlns:a16="http://schemas.microsoft.com/office/drawing/2014/main" id="{E7E3D7C1-6919-4785-9AEE-1F6673CA07C3}"/>
              </a:ext>
            </a:extLst>
          </p:cNvPr>
          <p:cNvSpPr>
            <a:spLocks noGrp="1"/>
          </p:cNvSpPr>
          <p:nvPr>
            <p:ph type="ftr" sz="quarter" idx="12"/>
          </p:nvPr>
        </p:nvSpPr>
        <p:spPr/>
        <p:txBody>
          <a:bodyPr/>
          <a:lstStyle/>
          <a:p>
            <a:r>
              <a:rPr lang="en-US" dirty="0"/>
              <a:t>ADD A FOOTER</a:t>
            </a:r>
          </a:p>
        </p:txBody>
      </p:sp>
      <p:sp>
        <p:nvSpPr>
          <p:cNvPr id="9" name="Text Placeholder 8">
            <a:extLst>
              <a:ext uri="{FF2B5EF4-FFF2-40B4-BE49-F238E27FC236}">
                <a16:creationId xmlns:a16="http://schemas.microsoft.com/office/drawing/2014/main" id="{DFE16724-B76B-0E31-B1D8-4A2A5D2B52B7}"/>
              </a:ext>
            </a:extLst>
          </p:cNvPr>
          <p:cNvSpPr>
            <a:spLocks noGrp="1"/>
          </p:cNvSpPr>
          <p:nvPr>
            <p:ph type="body" idx="1"/>
          </p:nvPr>
        </p:nvSpPr>
        <p:spPr>
          <a:xfrm>
            <a:off x="831850" y="1290320"/>
            <a:ext cx="6015990" cy="4111240"/>
          </a:xfrm>
          <a:solidFill>
            <a:schemeClr val="bg1">
              <a:alpha val="49000"/>
            </a:schemeClr>
          </a:solidFill>
        </p:spPr>
        <p:txBody>
          <a:bodyPr/>
          <a:lstStyle/>
          <a:p>
            <a:pPr marL="457200" indent="-457200" algn="l">
              <a:buAutoNum type="arabicPeriod"/>
            </a:pPr>
            <a:r>
              <a:rPr lang="en-GB" dirty="0">
                <a:solidFill>
                  <a:schemeClr val="tx1">
                    <a:lumMod val="95000"/>
                    <a:lumOff val="5000"/>
                  </a:schemeClr>
                </a:solidFill>
              </a:rPr>
              <a:t>Introduction</a:t>
            </a:r>
          </a:p>
          <a:p>
            <a:pPr marL="457200" indent="-457200" algn="l">
              <a:buAutoNum type="arabicPeriod"/>
            </a:pPr>
            <a:r>
              <a:rPr lang="en-GB" dirty="0">
                <a:solidFill>
                  <a:schemeClr val="tx1">
                    <a:lumMod val="95000"/>
                    <a:lumOff val="5000"/>
                  </a:schemeClr>
                </a:solidFill>
              </a:rPr>
              <a:t>Data Source</a:t>
            </a:r>
          </a:p>
          <a:p>
            <a:pPr marL="457200" indent="-457200" algn="l">
              <a:buAutoNum type="arabicPeriod"/>
            </a:pPr>
            <a:r>
              <a:rPr lang="en-GB" dirty="0">
                <a:solidFill>
                  <a:schemeClr val="tx1">
                    <a:lumMod val="95000"/>
                    <a:lumOff val="5000"/>
                  </a:schemeClr>
                </a:solidFill>
              </a:rPr>
              <a:t>Data Transformation and Loading</a:t>
            </a:r>
          </a:p>
          <a:p>
            <a:pPr marL="457200" indent="-457200" algn="l">
              <a:buAutoNum type="arabicPeriod"/>
            </a:pPr>
            <a:r>
              <a:rPr lang="en-GB" dirty="0">
                <a:solidFill>
                  <a:schemeClr val="tx1">
                    <a:lumMod val="95000"/>
                    <a:lumOff val="5000"/>
                  </a:schemeClr>
                </a:solidFill>
              </a:rPr>
              <a:t>Planning</a:t>
            </a:r>
          </a:p>
          <a:p>
            <a:pPr marL="457200" indent="-457200" algn="l">
              <a:buAutoNum type="arabicPeriod"/>
            </a:pPr>
            <a:r>
              <a:rPr lang="en-GB" dirty="0">
                <a:solidFill>
                  <a:schemeClr val="tx1">
                    <a:lumMod val="95000"/>
                    <a:lumOff val="5000"/>
                  </a:schemeClr>
                </a:solidFill>
              </a:rPr>
              <a:t>Home Page</a:t>
            </a:r>
          </a:p>
          <a:p>
            <a:pPr marL="457200" indent="-457200" algn="l">
              <a:buAutoNum type="arabicPeriod"/>
            </a:pPr>
            <a:r>
              <a:rPr lang="en-GB" dirty="0">
                <a:solidFill>
                  <a:schemeClr val="tx1">
                    <a:lumMod val="95000"/>
                    <a:lumOff val="5000"/>
                  </a:schemeClr>
                </a:solidFill>
              </a:rPr>
              <a:t>Parks Page</a:t>
            </a:r>
          </a:p>
          <a:p>
            <a:pPr marL="457200" indent="-457200" algn="l">
              <a:buAutoNum type="arabicPeriod"/>
            </a:pPr>
            <a:r>
              <a:rPr lang="en-GB" dirty="0">
                <a:solidFill>
                  <a:schemeClr val="tx1">
                    <a:lumMod val="95000"/>
                    <a:lumOff val="5000"/>
                  </a:schemeClr>
                </a:solidFill>
              </a:rPr>
              <a:t>Species Page</a:t>
            </a:r>
          </a:p>
          <a:p>
            <a:pPr marL="457200" indent="-457200" algn="l">
              <a:buAutoNum type="arabicPeriod"/>
            </a:pPr>
            <a:endParaRPr lang="en-GB" dirty="0">
              <a:solidFill>
                <a:schemeClr val="tx1">
                  <a:lumMod val="95000"/>
                  <a:lumOff val="5000"/>
                </a:schemeClr>
              </a:solidFill>
            </a:endParaRPr>
          </a:p>
          <a:p>
            <a:pPr marL="457200" indent="-457200" algn="l">
              <a:buAutoNum type="arabicPeriod"/>
            </a:pPr>
            <a:endParaRPr lang="en-GB" dirty="0">
              <a:solidFill>
                <a:schemeClr val="tx1">
                  <a:lumMod val="95000"/>
                  <a:lumOff val="5000"/>
                </a:schemeClr>
              </a:solidFill>
            </a:endParaRPr>
          </a:p>
          <a:p>
            <a:pPr marL="457200" indent="-457200" algn="l">
              <a:buAutoNum type="arabicPeriod"/>
            </a:pPr>
            <a:endParaRPr lang="en-GB" dirty="0">
              <a:solidFill>
                <a:schemeClr val="tx1">
                  <a:lumMod val="95000"/>
                  <a:lumOff val="5000"/>
                </a:schemeClr>
              </a:solidFill>
            </a:endParaRPr>
          </a:p>
          <a:p>
            <a:pPr marL="457200" indent="-457200" algn="l">
              <a:buAutoNum type="arabicPeriod"/>
            </a:pPr>
            <a:endParaRPr lang="en-GB" dirty="0">
              <a:solidFill>
                <a:schemeClr val="tx1">
                  <a:lumMod val="95000"/>
                  <a:lumOff val="5000"/>
                </a:schemeClr>
              </a:solidFill>
            </a:endParaRPr>
          </a:p>
        </p:txBody>
      </p:sp>
    </p:spTree>
    <p:extLst>
      <p:ext uri="{BB962C8B-B14F-4D97-AF65-F5344CB8AC3E}">
        <p14:creationId xmlns:p14="http://schemas.microsoft.com/office/powerpoint/2010/main" val="434389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C77C5D-1541-4D4C-8CD9-E4CB2D74FBB4}"/>
              </a:ext>
            </a:extLst>
          </p:cNvPr>
          <p:cNvSpPr>
            <a:spLocks noGrp="1"/>
          </p:cNvSpPr>
          <p:nvPr>
            <p:ph type="title"/>
          </p:nvPr>
        </p:nvSpPr>
        <p:spPr>
          <a:xfrm>
            <a:off x="838200" y="506829"/>
            <a:ext cx="10515600" cy="1325563"/>
          </a:xfrm>
        </p:spPr>
        <p:txBody>
          <a:bodyPr/>
          <a:lstStyle/>
          <a:p>
            <a:r>
              <a:rPr lang="en-US" dirty="0"/>
              <a:t>What is Biodiversity?</a:t>
            </a:r>
          </a:p>
        </p:txBody>
      </p:sp>
      <p:sp>
        <p:nvSpPr>
          <p:cNvPr id="4" name="Text Placeholder 3">
            <a:extLst>
              <a:ext uri="{FF2B5EF4-FFF2-40B4-BE49-F238E27FC236}">
                <a16:creationId xmlns:a16="http://schemas.microsoft.com/office/drawing/2014/main" id="{049B0BE2-2BDB-48DC-AE9B-F3B9BACA8247}"/>
              </a:ext>
            </a:extLst>
          </p:cNvPr>
          <p:cNvSpPr>
            <a:spLocks noGrp="1"/>
          </p:cNvSpPr>
          <p:nvPr>
            <p:ph type="body" sz="quarter" idx="16"/>
          </p:nvPr>
        </p:nvSpPr>
        <p:spPr>
          <a:xfrm>
            <a:off x="607060" y="2499360"/>
            <a:ext cx="10977879" cy="3619124"/>
          </a:xfrm>
          <a:solidFill>
            <a:srgbClr val="F7F1E4">
              <a:alpha val="83000"/>
            </a:srgbClr>
          </a:solidFill>
        </p:spPr>
        <p:txBody>
          <a:bodyPr/>
          <a:lstStyle/>
          <a:p>
            <a:r>
              <a:rPr lang="en-GB" sz="2000" b="0" i="0" dirty="0">
                <a:solidFill>
                  <a:srgbClr val="353C4C"/>
                </a:solidFill>
                <a:effectLst/>
                <a:latin typeface="Libre Franklin" panose="020B0604020202020204" pitchFamily="2" charset="0"/>
              </a:rPr>
              <a:t>Biodiversity is the name we give to the variety of life on our planet, which is the result of billions of years of evolution. It includes all species of animals and plants, and the natural systems that support them. </a:t>
            </a:r>
            <a:endParaRPr lang="en-GB" sz="2000" dirty="0">
              <a:solidFill>
                <a:srgbClr val="353C4C"/>
              </a:solidFill>
              <a:latin typeface="Libre Franklin" panose="020B0604020202020204" pitchFamily="2" charset="0"/>
            </a:endParaRPr>
          </a:p>
          <a:p>
            <a:r>
              <a:rPr lang="en-GB" sz="2000" b="0" i="0" dirty="0">
                <a:solidFill>
                  <a:srgbClr val="353C4C"/>
                </a:solidFill>
                <a:effectLst/>
                <a:latin typeface="Libre Franklin" pitchFamily="2" charset="0"/>
              </a:rPr>
              <a:t>The US National Parks are home to a fascinating range of animals and plants, many of which are rare and protected.</a:t>
            </a:r>
          </a:p>
          <a:p>
            <a:r>
              <a:rPr lang="en-GB" sz="2000" b="0" i="0" dirty="0">
                <a:solidFill>
                  <a:srgbClr val="353C4C"/>
                </a:solidFill>
                <a:effectLst/>
                <a:latin typeface="Libre Franklin" pitchFamily="2" charset="0"/>
              </a:rPr>
              <a:t>However, biodiversity also refers to the ecosystems in our forests, wetlands, mountains, lakes, rivers and agricultural landscapes.</a:t>
            </a:r>
          </a:p>
          <a:p>
            <a:r>
              <a:rPr lang="en-GB" sz="2000" b="0" i="0" dirty="0">
                <a:solidFill>
                  <a:srgbClr val="353C4C"/>
                </a:solidFill>
                <a:effectLst/>
                <a:latin typeface="Libre Franklin" pitchFamily="2" charset="0"/>
              </a:rPr>
              <a:t>Millions of plant and animal species maintain these ecosystems, creating oxygen that we breathe, providing food for us to eat and ultimately ensuring a sustainable planet for future generations.</a:t>
            </a:r>
          </a:p>
          <a:p>
            <a:r>
              <a:rPr lang="en-GB" sz="2000" b="0" i="0" dirty="0">
                <a:solidFill>
                  <a:srgbClr val="353C4C"/>
                </a:solidFill>
                <a:effectLst/>
                <a:latin typeface="Libre Franklin" pitchFamily="2" charset="0"/>
              </a:rPr>
              <a:t>They are essential to human survival.</a:t>
            </a:r>
          </a:p>
        </p:txBody>
      </p:sp>
      <p:sp>
        <p:nvSpPr>
          <p:cNvPr id="2" name="Slide Number Placeholder 1">
            <a:extLst>
              <a:ext uri="{FF2B5EF4-FFF2-40B4-BE49-F238E27FC236}">
                <a16:creationId xmlns:a16="http://schemas.microsoft.com/office/drawing/2014/main" id="{95F1F869-7372-4C01-A626-993295149E3E}"/>
              </a:ext>
            </a:extLst>
          </p:cNvPr>
          <p:cNvSpPr>
            <a:spLocks noGrp="1"/>
          </p:cNvSpPr>
          <p:nvPr>
            <p:ph type="sldNum" sz="quarter" idx="10"/>
          </p:nvPr>
        </p:nvSpPr>
        <p:spPr/>
        <p:txBody>
          <a:bodyPr/>
          <a:lstStyle/>
          <a:p>
            <a:fld id="{D495E168-DA5E-4888-8D8A-92B118324C14}" type="slidenum">
              <a:rPr lang="en-US" smtClean="0"/>
              <a:pPr/>
              <a:t>3</a:t>
            </a:fld>
            <a:endParaRPr lang="en-US" dirty="0"/>
          </a:p>
        </p:txBody>
      </p:sp>
      <p:sp>
        <p:nvSpPr>
          <p:cNvPr id="6" name="Text Placeholder 4">
            <a:extLst>
              <a:ext uri="{FF2B5EF4-FFF2-40B4-BE49-F238E27FC236}">
                <a16:creationId xmlns:a16="http://schemas.microsoft.com/office/drawing/2014/main" id="{0B1D30D1-CB72-C300-ACB3-C54647D98206}"/>
              </a:ext>
            </a:extLst>
          </p:cNvPr>
          <p:cNvSpPr txBox="1">
            <a:spLocks/>
          </p:cNvSpPr>
          <p:nvPr/>
        </p:nvSpPr>
        <p:spPr>
          <a:xfrm>
            <a:off x="2756266" y="1682088"/>
            <a:ext cx="7228909" cy="6657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GB" sz="2000" dirty="0">
                <a:solidFill>
                  <a:srgbClr val="CBFF00"/>
                </a:solidFill>
              </a:rPr>
              <a:t>Bio = Life</a:t>
            </a:r>
          </a:p>
          <a:p>
            <a:pPr marL="0" indent="0" algn="ctr">
              <a:lnSpc>
                <a:spcPct val="100000"/>
              </a:lnSpc>
              <a:buNone/>
            </a:pPr>
            <a:r>
              <a:rPr lang="en-GB" sz="2000" dirty="0">
                <a:solidFill>
                  <a:srgbClr val="CBFF00"/>
                </a:solidFill>
              </a:rPr>
              <a:t>Diversity = Variety</a:t>
            </a:r>
            <a:endParaRPr lang="ru-RU" sz="2000" dirty="0">
              <a:solidFill>
                <a:srgbClr val="CBFF00"/>
              </a:solidFill>
            </a:endParaRPr>
          </a:p>
        </p:txBody>
      </p:sp>
    </p:spTree>
    <p:extLst>
      <p:ext uri="{BB962C8B-B14F-4D97-AF65-F5344CB8AC3E}">
        <p14:creationId xmlns:p14="http://schemas.microsoft.com/office/powerpoint/2010/main" val="4243905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15F11B-2E34-B3B1-F4F0-2E5C87EFA2E7}"/>
              </a:ext>
            </a:extLst>
          </p:cNvPr>
          <p:cNvSpPr>
            <a:spLocks noGrp="1"/>
          </p:cNvSpPr>
          <p:nvPr>
            <p:ph type="sldNum" sz="quarter" idx="10"/>
          </p:nvPr>
        </p:nvSpPr>
        <p:spPr/>
        <p:txBody>
          <a:bodyPr/>
          <a:lstStyle/>
          <a:p>
            <a:fld id="{D495E168-DA5E-4888-8D8A-92B118324C14}" type="slidenum">
              <a:rPr lang="en-US" noProof="0" smtClean="0"/>
              <a:pPr/>
              <a:t>4</a:t>
            </a:fld>
            <a:endParaRPr lang="en-US" noProof="0" dirty="0"/>
          </a:p>
        </p:txBody>
      </p:sp>
      <p:sp>
        <p:nvSpPr>
          <p:cNvPr id="3" name="Footer Placeholder 2">
            <a:extLst>
              <a:ext uri="{FF2B5EF4-FFF2-40B4-BE49-F238E27FC236}">
                <a16:creationId xmlns:a16="http://schemas.microsoft.com/office/drawing/2014/main" id="{9C7B5F86-C026-9323-D666-36096B8E1CA7}"/>
              </a:ext>
            </a:extLst>
          </p:cNvPr>
          <p:cNvSpPr>
            <a:spLocks noGrp="1"/>
          </p:cNvSpPr>
          <p:nvPr>
            <p:ph type="ftr" sz="quarter" idx="12"/>
          </p:nvPr>
        </p:nvSpPr>
        <p:spPr/>
        <p:txBody>
          <a:bodyPr/>
          <a:lstStyle/>
          <a:p>
            <a:r>
              <a:rPr lang="en-US" noProof="0"/>
              <a:t>ADD A FOOTER</a:t>
            </a:r>
            <a:endParaRPr lang="en-US" noProof="0" dirty="0"/>
          </a:p>
        </p:txBody>
      </p:sp>
      <p:sp>
        <p:nvSpPr>
          <p:cNvPr id="4" name="Text Placeholder 3">
            <a:extLst>
              <a:ext uri="{FF2B5EF4-FFF2-40B4-BE49-F238E27FC236}">
                <a16:creationId xmlns:a16="http://schemas.microsoft.com/office/drawing/2014/main" id="{A9D00FAA-63FC-FE57-49DC-7E1D44C75D06}"/>
              </a:ext>
            </a:extLst>
          </p:cNvPr>
          <p:cNvSpPr>
            <a:spLocks noGrp="1"/>
          </p:cNvSpPr>
          <p:nvPr>
            <p:ph type="body" sz="quarter" idx="16"/>
          </p:nvPr>
        </p:nvSpPr>
        <p:spPr/>
        <p:txBody>
          <a:bodyPr/>
          <a:lstStyle/>
          <a:p>
            <a:endParaRPr lang="en-GB"/>
          </a:p>
        </p:txBody>
      </p:sp>
      <p:sp>
        <p:nvSpPr>
          <p:cNvPr id="5" name="Title 4">
            <a:extLst>
              <a:ext uri="{FF2B5EF4-FFF2-40B4-BE49-F238E27FC236}">
                <a16:creationId xmlns:a16="http://schemas.microsoft.com/office/drawing/2014/main" id="{5E7D4A15-36B7-84B5-5538-114115490F22}"/>
              </a:ext>
            </a:extLst>
          </p:cNvPr>
          <p:cNvSpPr>
            <a:spLocks noGrp="1"/>
          </p:cNvSpPr>
          <p:nvPr>
            <p:ph type="title"/>
          </p:nvPr>
        </p:nvSpPr>
        <p:spPr/>
        <p:txBody>
          <a:bodyPr>
            <a:normAutofit/>
          </a:bodyPr>
          <a:lstStyle/>
          <a:p>
            <a:r>
              <a:rPr lang="en-GB" dirty="0"/>
              <a:t>USA National Parks</a:t>
            </a:r>
          </a:p>
        </p:txBody>
      </p:sp>
      <p:sp>
        <p:nvSpPr>
          <p:cNvPr id="6" name="Text Placeholder 3">
            <a:extLst>
              <a:ext uri="{FF2B5EF4-FFF2-40B4-BE49-F238E27FC236}">
                <a16:creationId xmlns:a16="http://schemas.microsoft.com/office/drawing/2014/main" id="{E4AEF055-67F8-66A2-F6CD-0AF8FF65C91E}"/>
              </a:ext>
            </a:extLst>
          </p:cNvPr>
          <p:cNvSpPr txBox="1">
            <a:spLocks/>
          </p:cNvSpPr>
          <p:nvPr/>
        </p:nvSpPr>
        <p:spPr>
          <a:xfrm>
            <a:off x="607060" y="2743200"/>
            <a:ext cx="10977879" cy="3375283"/>
          </a:xfrm>
          <a:prstGeom prst="rect">
            <a:avLst/>
          </a:prstGeom>
          <a:solidFill>
            <a:srgbClr val="F7F1E4">
              <a:alpha val="83000"/>
            </a:srgbClr>
          </a:solidFill>
        </p:spPr>
        <p:txBody>
          <a:bodyPr vert="horz" lIns="0" tIns="45720" rIns="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300" b="0" i="0" kern="1200">
                <a:solidFill>
                  <a:schemeClr val="bg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000" dirty="0">
              <a:solidFill>
                <a:srgbClr val="353C4C"/>
              </a:solidFill>
              <a:latin typeface="Libre Franklin" pitchFamily="2" charset="0"/>
            </a:endParaRPr>
          </a:p>
          <a:p>
            <a:r>
              <a:rPr lang="en-GB" sz="2000" dirty="0">
                <a:solidFill>
                  <a:srgbClr val="353C4C"/>
                </a:solidFill>
                <a:latin typeface="Libre Franklin" pitchFamily="2" charset="0"/>
              </a:rPr>
              <a:t>The United States has 63 national parks. </a:t>
            </a:r>
          </a:p>
          <a:p>
            <a:r>
              <a:rPr lang="en-GB" sz="2000" dirty="0">
                <a:solidFill>
                  <a:srgbClr val="353C4C"/>
                </a:solidFill>
                <a:latin typeface="Libre Franklin" pitchFamily="2" charset="0"/>
              </a:rPr>
              <a:t>These are designated protected areas operated by the National Park Service.  National parks are designated for their natural beauty, unique geological features, diverse ecosystems and recreational opportunities. </a:t>
            </a:r>
          </a:p>
          <a:p>
            <a:r>
              <a:rPr lang="en-GB" sz="2000" dirty="0">
                <a:solidFill>
                  <a:srgbClr val="353C4C"/>
                </a:solidFill>
                <a:latin typeface="Libre Franklin" pitchFamily="2" charset="0"/>
              </a:rPr>
              <a:t>The national parks are found within 30 states and stretch for millions of acres through arid deserts, forests, icy mountains, and the crystalline waters of the tropics. </a:t>
            </a:r>
          </a:p>
          <a:p>
            <a:r>
              <a:rPr lang="en-GB" sz="2000" dirty="0">
                <a:solidFill>
                  <a:srgbClr val="353C4C"/>
                </a:solidFill>
                <a:latin typeface="Libre Franklin" pitchFamily="2" charset="0"/>
              </a:rPr>
              <a:t>The 63 national parks in the United States draw millions of visitors a year to unique natural wonders and unforgettable terrains.</a:t>
            </a:r>
          </a:p>
        </p:txBody>
      </p:sp>
    </p:spTree>
    <p:extLst>
      <p:ext uri="{BB962C8B-B14F-4D97-AF65-F5344CB8AC3E}">
        <p14:creationId xmlns:p14="http://schemas.microsoft.com/office/powerpoint/2010/main" val="1878823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p:txBody>
          <a:bodyPr/>
          <a:lstStyle/>
          <a:p>
            <a:r>
              <a:rPr lang="en-US" dirty="0"/>
              <a:t>Our Data</a:t>
            </a:r>
          </a:p>
        </p:txBody>
      </p:sp>
      <p:sp>
        <p:nvSpPr>
          <p:cNvPr id="5" name="Text Placeholder 4">
            <a:extLst>
              <a:ext uri="{FF2B5EF4-FFF2-40B4-BE49-F238E27FC236}">
                <a16:creationId xmlns:a16="http://schemas.microsoft.com/office/drawing/2014/main" id="{099A8D28-D968-408D-AA5E-1B16F071D7DF}"/>
              </a:ext>
            </a:extLst>
          </p:cNvPr>
          <p:cNvSpPr>
            <a:spLocks noGrp="1"/>
          </p:cNvSpPr>
          <p:nvPr>
            <p:ph type="body" sz="quarter" idx="13"/>
          </p:nvPr>
        </p:nvSpPr>
        <p:spPr>
          <a:xfrm>
            <a:off x="841248" y="2136036"/>
            <a:ext cx="5285914" cy="434444"/>
          </a:xfrm>
        </p:spPr>
        <p:txBody>
          <a:bodyPr/>
          <a:lstStyle/>
          <a:p>
            <a:r>
              <a:rPr lang="en-US" dirty="0"/>
              <a:t>2 CSV files - Parks and Species</a:t>
            </a:r>
          </a:p>
        </p:txBody>
      </p:sp>
      <p:sp>
        <p:nvSpPr>
          <p:cNvPr id="6" name="Text Placeholder 5">
            <a:extLst>
              <a:ext uri="{FF2B5EF4-FFF2-40B4-BE49-F238E27FC236}">
                <a16:creationId xmlns:a16="http://schemas.microsoft.com/office/drawing/2014/main" id="{7E54AC28-9C3E-4734-B2BB-5EC5F60F5559}"/>
              </a:ext>
            </a:extLst>
          </p:cNvPr>
          <p:cNvSpPr>
            <a:spLocks noGrp="1"/>
          </p:cNvSpPr>
          <p:nvPr>
            <p:ph type="body" sz="quarter" idx="15"/>
          </p:nvPr>
        </p:nvSpPr>
        <p:spPr/>
        <p:txBody>
          <a:bodyPr>
            <a:normAutofit fontScale="92500" lnSpcReduction="20000"/>
          </a:bodyPr>
          <a:lstStyle/>
          <a:p>
            <a:r>
              <a:rPr lang="en-US" dirty="0"/>
              <a:t>We obtained our data from </a:t>
            </a:r>
            <a:r>
              <a:rPr lang="en-GB" dirty="0">
                <a:hlinkClick r:id="rId3">
                  <a:extLst>
                    <a:ext uri="{A12FA001-AC4F-418D-AE19-62706E023703}">
                      <ahyp:hlinkClr xmlns:ahyp="http://schemas.microsoft.com/office/drawing/2018/hyperlinkcolor" val="tx"/>
                    </a:ext>
                  </a:extLst>
                </a:hlinkClick>
              </a:rPr>
              <a:t>Biodiversity in National Parks | Kaggle</a:t>
            </a:r>
            <a:endParaRPr lang="en-US" dirty="0"/>
          </a:p>
          <a:p>
            <a:r>
              <a:rPr lang="en-US" dirty="0"/>
              <a:t>We selected these data files to learn more about the National Parks in the US, where they are located and the species that live within them. </a:t>
            </a:r>
          </a:p>
          <a:p>
            <a:pPr algn="l"/>
            <a:r>
              <a:rPr lang="en-US" dirty="0"/>
              <a:t>When researching the data, we learnt many things including </a:t>
            </a:r>
            <a:r>
              <a:rPr lang="en-GB" b="0" i="0" dirty="0">
                <a:effectLst/>
              </a:rPr>
              <a:t>loss of plant and animal species over time has always occurred, but the current pace of extinction is roughly 1,000 times higher than the natural rate.</a:t>
            </a:r>
          </a:p>
          <a:p>
            <a:pPr algn="l"/>
            <a:r>
              <a:rPr lang="en-GB" b="0" i="0" dirty="0">
                <a:effectLst/>
              </a:rPr>
              <a:t>Reasons for this include climate change, pollution, habitat destruction, over-exploitation of natural resources, introduction of invasive species and an increase in intensive agriculture.</a:t>
            </a:r>
          </a:p>
          <a:p>
            <a:endParaRPr lang="en-US" dirty="0"/>
          </a:p>
          <a:p>
            <a:endParaRPr lang="en-US" dirty="0"/>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a:lstStyle/>
          <a:p>
            <a:fld id="{D495E168-DA5E-4888-8D8A-92B118324C14}" type="slidenum">
              <a:rPr lang="en-US" smtClean="0"/>
              <a:pPr/>
              <a:t>5</a:t>
            </a:fld>
            <a:endParaRPr lang="en-US" dirty="0"/>
          </a:p>
        </p:txBody>
      </p:sp>
    </p:spTree>
    <p:extLst>
      <p:ext uri="{BB962C8B-B14F-4D97-AF65-F5344CB8AC3E}">
        <p14:creationId xmlns:p14="http://schemas.microsoft.com/office/powerpoint/2010/main" val="3733523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Did you know…</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6</a:t>
            </a:fld>
            <a:endParaRPr lang="en-US" dirty="0"/>
          </a:p>
        </p:txBody>
      </p:sp>
      <p:sp>
        <p:nvSpPr>
          <p:cNvPr id="5" name="Text Placeholder 4">
            <a:extLst>
              <a:ext uri="{FF2B5EF4-FFF2-40B4-BE49-F238E27FC236}">
                <a16:creationId xmlns:a16="http://schemas.microsoft.com/office/drawing/2014/main" id="{323DE602-7BCD-C7EE-68A3-F4F59695FD9A}"/>
              </a:ext>
            </a:extLst>
          </p:cNvPr>
          <p:cNvSpPr txBox="1">
            <a:spLocks/>
          </p:cNvSpPr>
          <p:nvPr/>
        </p:nvSpPr>
        <p:spPr>
          <a:xfrm>
            <a:off x="838200" y="1773228"/>
            <a:ext cx="10619232" cy="4344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solidFill>
                  <a:schemeClr val="tx2">
                    <a:lumMod val="60000"/>
                    <a:lumOff val="40000"/>
                  </a:schemeClr>
                </a:solidFill>
              </a:rPr>
              <a:t>There are three types of biodiversity…</a:t>
            </a:r>
          </a:p>
        </p:txBody>
      </p:sp>
      <p:sp>
        <p:nvSpPr>
          <p:cNvPr id="6" name="Oval 5">
            <a:extLst>
              <a:ext uri="{FF2B5EF4-FFF2-40B4-BE49-F238E27FC236}">
                <a16:creationId xmlns:a16="http://schemas.microsoft.com/office/drawing/2014/main" id="{2B3C431E-E1FA-882D-FED7-FA2A5300570C}"/>
              </a:ext>
            </a:extLst>
          </p:cNvPr>
          <p:cNvSpPr/>
          <p:nvPr/>
        </p:nvSpPr>
        <p:spPr>
          <a:xfrm>
            <a:off x="1307592" y="2460516"/>
            <a:ext cx="2458720" cy="1249680"/>
          </a:xfrm>
          <a:prstGeom prst="ellipse">
            <a:avLst/>
          </a:prstGeom>
          <a:solidFill>
            <a:schemeClr val="bg2"/>
          </a:solidFill>
          <a:ln w="12700" cap="flat">
            <a:noFill/>
            <a:prstDash val="solid"/>
            <a:miter/>
          </a:ln>
        </p:spPr>
        <p:txBody>
          <a:bodyPr rtlCol="0" anchor="ctr"/>
          <a:lstStyle/>
          <a:p>
            <a:pPr algn="l"/>
            <a:endParaRPr lang="en-GB" dirty="0"/>
          </a:p>
        </p:txBody>
      </p:sp>
      <p:sp>
        <p:nvSpPr>
          <p:cNvPr id="7" name="Oval 6">
            <a:extLst>
              <a:ext uri="{FF2B5EF4-FFF2-40B4-BE49-F238E27FC236}">
                <a16:creationId xmlns:a16="http://schemas.microsoft.com/office/drawing/2014/main" id="{7B3AFA85-39A3-5DE2-C626-AC2F61134B30}"/>
              </a:ext>
            </a:extLst>
          </p:cNvPr>
          <p:cNvSpPr/>
          <p:nvPr/>
        </p:nvSpPr>
        <p:spPr>
          <a:xfrm>
            <a:off x="8074152" y="2460516"/>
            <a:ext cx="2458720" cy="1249680"/>
          </a:xfrm>
          <a:prstGeom prst="ellipse">
            <a:avLst/>
          </a:prstGeom>
          <a:solidFill>
            <a:schemeClr val="bg2"/>
          </a:solidFill>
          <a:ln w="12700" cap="flat">
            <a:noFill/>
            <a:prstDash val="solid"/>
            <a:miter/>
          </a:ln>
        </p:spPr>
        <p:txBody>
          <a:bodyPr rtlCol="0" anchor="ctr"/>
          <a:lstStyle/>
          <a:p>
            <a:pPr algn="l"/>
            <a:endParaRPr lang="en-GB" dirty="0"/>
          </a:p>
        </p:txBody>
      </p:sp>
      <p:sp>
        <p:nvSpPr>
          <p:cNvPr id="8" name="Oval 7">
            <a:extLst>
              <a:ext uri="{FF2B5EF4-FFF2-40B4-BE49-F238E27FC236}">
                <a16:creationId xmlns:a16="http://schemas.microsoft.com/office/drawing/2014/main" id="{9D7993AE-2753-3DC8-FA59-A400BDF104BF}"/>
              </a:ext>
            </a:extLst>
          </p:cNvPr>
          <p:cNvSpPr/>
          <p:nvPr/>
        </p:nvSpPr>
        <p:spPr>
          <a:xfrm>
            <a:off x="4690872" y="2460516"/>
            <a:ext cx="2458720" cy="1249680"/>
          </a:xfrm>
          <a:prstGeom prst="ellipse">
            <a:avLst/>
          </a:prstGeom>
          <a:solidFill>
            <a:schemeClr val="bg2"/>
          </a:solidFill>
          <a:ln w="12700" cap="flat">
            <a:noFill/>
            <a:prstDash val="solid"/>
            <a:miter/>
          </a:ln>
        </p:spPr>
        <p:txBody>
          <a:bodyPr rtlCol="0" anchor="ctr"/>
          <a:lstStyle/>
          <a:p>
            <a:pPr algn="l"/>
            <a:endParaRPr lang="en-GB" dirty="0"/>
          </a:p>
        </p:txBody>
      </p:sp>
      <p:sp>
        <p:nvSpPr>
          <p:cNvPr id="10" name="TextBox 9">
            <a:extLst>
              <a:ext uri="{FF2B5EF4-FFF2-40B4-BE49-F238E27FC236}">
                <a16:creationId xmlns:a16="http://schemas.microsoft.com/office/drawing/2014/main" id="{EA9E1242-8D45-99BD-BAB1-2562F031D55C}"/>
              </a:ext>
            </a:extLst>
          </p:cNvPr>
          <p:cNvSpPr txBox="1"/>
          <p:nvPr/>
        </p:nvSpPr>
        <p:spPr>
          <a:xfrm>
            <a:off x="1371213" y="2866137"/>
            <a:ext cx="2326640" cy="400110"/>
          </a:xfrm>
          <a:prstGeom prst="rect">
            <a:avLst/>
          </a:prstGeom>
          <a:noFill/>
        </p:spPr>
        <p:txBody>
          <a:bodyPr wrap="square" rtlCol="0">
            <a:spAutoFit/>
          </a:bodyPr>
          <a:lstStyle/>
          <a:p>
            <a:r>
              <a:rPr lang="en-GB" sz="2000" b="1" dirty="0">
                <a:solidFill>
                  <a:schemeClr val="bg1"/>
                </a:solidFill>
              </a:rPr>
              <a:t>Diversity of Species</a:t>
            </a:r>
          </a:p>
        </p:txBody>
      </p:sp>
      <p:sp>
        <p:nvSpPr>
          <p:cNvPr id="11" name="TextBox 10">
            <a:extLst>
              <a:ext uri="{FF2B5EF4-FFF2-40B4-BE49-F238E27FC236}">
                <a16:creationId xmlns:a16="http://schemas.microsoft.com/office/drawing/2014/main" id="{0732E9F9-2C4C-3CBD-44A3-F2D29141925C}"/>
              </a:ext>
            </a:extLst>
          </p:cNvPr>
          <p:cNvSpPr txBox="1"/>
          <p:nvPr/>
        </p:nvSpPr>
        <p:spPr>
          <a:xfrm>
            <a:off x="8206232" y="2866137"/>
            <a:ext cx="2326640" cy="400110"/>
          </a:xfrm>
          <a:prstGeom prst="rect">
            <a:avLst/>
          </a:prstGeom>
          <a:noFill/>
        </p:spPr>
        <p:txBody>
          <a:bodyPr wrap="square" rtlCol="0">
            <a:spAutoFit/>
          </a:bodyPr>
          <a:lstStyle/>
          <a:p>
            <a:r>
              <a:rPr lang="en-GB" sz="2000" b="1" dirty="0">
                <a:solidFill>
                  <a:schemeClr val="bg1"/>
                </a:solidFill>
              </a:rPr>
              <a:t>Diversity of Genes</a:t>
            </a:r>
          </a:p>
        </p:txBody>
      </p:sp>
      <p:sp>
        <p:nvSpPr>
          <p:cNvPr id="12" name="TextBox 11">
            <a:extLst>
              <a:ext uri="{FF2B5EF4-FFF2-40B4-BE49-F238E27FC236}">
                <a16:creationId xmlns:a16="http://schemas.microsoft.com/office/drawing/2014/main" id="{253AD5B1-B729-6BA2-FBB3-1B3E96326E87}"/>
              </a:ext>
            </a:extLst>
          </p:cNvPr>
          <p:cNvSpPr txBox="1"/>
          <p:nvPr/>
        </p:nvSpPr>
        <p:spPr>
          <a:xfrm>
            <a:off x="4622413" y="2866137"/>
            <a:ext cx="2659260" cy="400110"/>
          </a:xfrm>
          <a:prstGeom prst="rect">
            <a:avLst/>
          </a:prstGeom>
          <a:noFill/>
        </p:spPr>
        <p:txBody>
          <a:bodyPr wrap="square" rtlCol="0">
            <a:spAutoFit/>
          </a:bodyPr>
          <a:lstStyle/>
          <a:p>
            <a:r>
              <a:rPr lang="en-GB" sz="2000" b="1" dirty="0">
                <a:solidFill>
                  <a:schemeClr val="bg1"/>
                </a:solidFill>
              </a:rPr>
              <a:t>Diversity of Ecosystem</a:t>
            </a:r>
          </a:p>
        </p:txBody>
      </p:sp>
      <p:pic>
        <p:nvPicPr>
          <p:cNvPr id="2050" name="Picture 2" descr="KR6XGE Close up of a selection of colourful butterflies and beetles in a display case at a museum.">
            <a:extLst>
              <a:ext uri="{FF2B5EF4-FFF2-40B4-BE49-F238E27FC236}">
                <a16:creationId xmlns:a16="http://schemas.microsoft.com/office/drawing/2014/main" id="{5DEBCE5D-A37D-FBE7-4A36-F1FA1D8539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9471" y="3889004"/>
            <a:ext cx="28575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e rich habitats of the Gulf of Mexico help make it one of the most ecologically and economically productive bodies of water in the world. Its environments range from sandy, ever-shifting barrier islands to muddy, tide-washed marshes, from frigid dark zones miles deep to immense islands of floating seaweed. Even before the Deepwater Horizon rig explosion on April 20, 2010, which spewed millions of barrels of oil into the water, the Gulf was battling serious problems, including overfishing, extensive wetlands loss, and a huge oxygen-starved &quot;dead zone&quot; at the mouth of the Mississippi River. The oil spill is affecting every habitat, testing the Gulf's resilience.">
            <a:extLst>
              <a:ext uri="{FF2B5EF4-FFF2-40B4-BE49-F238E27FC236}">
                <a16:creationId xmlns:a16="http://schemas.microsoft.com/office/drawing/2014/main" id="{CD40441C-D633-1AD8-541C-20C88C9DA9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3293" y="3868144"/>
            <a:ext cx="2857500" cy="192586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ene writing: The future of genetic medicine?">
            <a:extLst>
              <a:ext uri="{FF2B5EF4-FFF2-40B4-BE49-F238E27FC236}">
                <a16:creationId xmlns:a16="http://schemas.microsoft.com/office/drawing/2014/main" id="{15F9B82E-5740-8597-3A5B-49B4B02344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7115" y="3868144"/>
            <a:ext cx="2963710" cy="1925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642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B51AE-252F-4958-A1E9-67C57179FF35}"/>
              </a:ext>
            </a:extLst>
          </p:cNvPr>
          <p:cNvSpPr>
            <a:spLocks noGrp="1"/>
          </p:cNvSpPr>
          <p:nvPr>
            <p:ph type="title"/>
          </p:nvPr>
        </p:nvSpPr>
        <p:spPr>
          <a:xfrm>
            <a:off x="838200" y="941060"/>
            <a:ext cx="5320386" cy="782638"/>
          </a:xfrm>
        </p:spPr>
        <p:txBody>
          <a:bodyPr>
            <a:normAutofit fontScale="90000"/>
          </a:bodyPr>
          <a:lstStyle/>
          <a:p>
            <a:pPr algn="ctr"/>
            <a:r>
              <a:rPr lang="en-US" dirty="0"/>
              <a:t>Data Transformation and Loading</a:t>
            </a:r>
          </a:p>
        </p:txBody>
      </p:sp>
      <p:sp>
        <p:nvSpPr>
          <p:cNvPr id="5" name="Text Placeholder 4">
            <a:extLst>
              <a:ext uri="{FF2B5EF4-FFF2-40B4-BE49-F238E27FC236}">
                <a16:creationId xmlns:a16="http://schemas.microsoft.com/office/drawing/2014/main" id="{235F389B-861B-485A-AD81-A9172882D97D}"/>
              </a:ext>
            </a:extLst>
          </p:cNvPr>
          <p:cNvSpPr>
            <a:spLocks noGrp="1"/>
          </p:cNvSpPr>
          <p:nvPr>
            <p:ph type="body" sz="quarter" idx="13"/>
          </p:nvPr>
        </p:nvSpPr>
        <p:spPr/>
        <p:txBody>
          <a:bodyPr>
            <a:normAutofit/>
          </a:bodyPr>
          <a:lstStyle/>
          <a:p>
            <a:r>
              <a:rPr lang="en-US" dirty="0"/>
              <a:t>Technologies used: Python 3 and SQL</a:t>
            </a:r>
          </a:p>
        </p:txBody>
      </p:sp>
      <p:sp>
        <p:nvSpPr>
          <p:cNvPr id="6" name="Text Placeholder 5">
            <a:extLst>
              <a:ext uri="{FF2B5EF4-FFF2-40B4-BE49-F238E27FC236}">
                <a16:creationId xmlns:a16="http://schemas.microsoft.com/office/drawing/2014/main" id="{A1FE0C33-CECE-4322-A29C-AEA87CDB13E3}"/>
              </a:ext>
            </a:extLst>
          </p:cNvPr>
          <p:cNvSpPr>
            <a:spLocks noGrp="1"/>
          </p:cNvSpPr>
          <p:nvPr>
            <p:ph type="body" sz="quarter" idx="15"/>
          </p:nvPr>
        </p:nvSpPr>
        <p:spPr>
          <a:xfrm>
            <a:off x="6817897" y="1125545"/>
            <a:ext cx="4707842" cy="1719255"/>
          </a:xfrm>
        </p:spPr>
        <p:txBody>
          <a:bodyPr>
            <a:normAutofit/>
          </a:bodyPr>
          <a:lstStyle/>
          <a:p>
            <a:r>
              <a:rPr lang="en-US" dirty="0"/>
              <a:t>After downloading our data, we cleaned both files by removing any columns that did not provide us with any relevant information.</a:t>
            </a:r>
          </a:p>
          <a:p>
            <a:r>
              <a:rPr lang="en-US" dirty="0"/>
              <a:t>We also removed any rows that had missing data.</a:t>
            </a:r>
          </a:p>
          <a:p>
            <a:r>
              <a:rPr lang="en-US" dirty="0"/>
              <a:t>We then used SQL to housed our cleaned information within 2 tables.</a:t>
            </a:r>
          </a:p>
        </p:txBody>
      </p:sp>
      <p:sp>
        <p:nvSpPr>
          <p:cNvPr id="4" name="Footer Placeholder 3">
            <a:extLst>
              <a:ext uri="{FF2B5EF4-FFF2-40B4-BE49-F238E27FC236}">
                <a16:creationId xmlns:a16="http://schemas.microsoft.com/office/drawing/2014/main" id="{600D8D83-8EE8-4757-A48D-197DCB8CB8ED}"/>
              </a:ext>
            </a:extLst>
          </p:cNvPr>
          <p:cNvSpPr>
            <a:spLocks noGrp="1"/>
          </p:cNvSpPr>
          <p:nvPr>
            <p:ph type="ftr" sz="quarter" idx="12"/>
          </p:nvPr>
        </p:nvSpPr>
        <p:spPr/>
        <p:txBody>
          <a:bodyPr/>
          <a:lstStyle/>
          <a:p>
            <a:r>
              <a:rPr lang="en-US" dirty="0"/>
              <a:t>ADD A FOOTER</a:t>
            </a:r>
          </a:p>
        </p:txBody>
      </p:sp>
      <p:sp>
        <p:nvSpPr>
          <p:cNvPr id="3" name="Slide Number Placeholder 2">
            <a:extLst>
              <a:ext uri="{FF2B5EF4-FFF2-40B4-BE49-F238E27FC236}">
                <a16:creationId xmlns:a16="http://schemas.microsoft.com/office/drawing/2014/main" id="{077CBD36-E928-427F-BCF4-3FF2B77D4C0D}"/>
              </a:ext>
            </a:extLst>
          </p:cNvPr>
          <p:cNvSpPr>
            <a:spLocks noGrp="1"/>
          </p:cNvSpPr>
          <p:nvPr>
            <p:ph type="sldNum" sz="quarter" idx="10"/>
          </p:nvPr>
        </p:nvSpPr>
        <p:spPr/>
        <p:txBody>
          <a:bodyPr/>
          <a:lstStyle/>
          <a:p>
            <a:fld id="{D495E168-DA5E-4888-8D8A-92B118324C14}" type="slidenum">
              <a:rPr lang="en-US" smtClean="0"/>
              <a:pPr/>
              <a:t>7</a:t>
            </a:fld>
            <a:endParaRPr lang="en-US" dirty="0"/>
          </a:p>
        </p:txBody>
      </p:sp>
      <p:pic>
        <p:nvPicPr>
          <p:cNvPr id="8" name="Picture 7" descr="Graphical user interface, application, chat or text message&#10;&#10;Description automatically generated">
            <a:extLst>
              <a:ext uri="{FF2B5EF4-FFF2-40B4-BE49-F238E27FC236}">
                <a16:creationId xmlns:a16="http://schemas.microsoft.com/office/drawing/2014/main" id="{09017FC4-CF02-4ACA-E10C-F3D2D71BE1A7}"/>
              </a:ext>
            </a:extLst>
          </p:cNvPr>
          <p:cNvPicPr>
            <a:picLocks noChangeAspect="1"/>
          </p:cNvPicPr>
          <p:nvPr/>
        </p:nvPicPr>
        <p:blipFill>
          <a:blip r:embed="rId3"/>
          <a:stretch>
            <a:fillRect/>
          </a:stretch>
        </p:blipFill>
        <p:spPr>
          <a:xfrm>
            <a:off x="547913" y="2991714"/>
            <a:ext cx="6269984" cy="3077819"/>
          </a:xfrm>
          <a:prstGeom prst="rect">
            <a:avLst/>
          </a:prstGeom>
        </p:spPr>
      </p:pic>
    </p:spTree>
    <p:extLst>
      <p:ext uri="{BB962C8B-B14F-4D97-AF65-F5344CB8AC3E}">
        <p14:creationId xmlns:p14="http://schemas.microsoft.com/office/powerpoint/2010/main" val="2636584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US" dirty="0"/>
              <a:t>Planning our </a:t>
            </a:r>
            <a:r>
              <a:rPr lang="en-GB" dirty="0"/>
              <a:t>Visualisations</a:t>
            </a:r>
          </a:p>
        </p:txBody>
      </p:sp>
      <p:sp>
        <p:nvSpPr>
          <p:cNvPr id="4" name="Text Placeholder 3">
            <a:extLst>
              <a:ext uri="{FF2B5EF4-FFF2-40B4-BE49-F238E27FC236}">
                <a16:creationId xmlns:a16="http://schemas.microsoft.com/office/drawing/2014/main" id="{D3BFCB07-6C49-4FD9-A60E-365443B88FE2}"/>
              </a:ext>
            </a:extLst>
          </p:cNvPr>
          <p:cNvSpPr>
            <a:spLocks noGrp="1"/>
          </p:cNvSpPr>
          <p:nvPr>
            <p:ph type="body" idx="1"/>
          </p:nvPr>
        </p:nvSpPr>
        <p:spPr>
          <a:xfrm>
            <a:off x="1159649" y="2144940"/>
            <a:ext cx="1908671" cy="454353"/>
          </a:xfrm>
        </p:spPr>
        <p:txBody>
          <a:bodyPr/>
          <a:lstStyle/>
          <a:p>
            <a:r>
              <a:rPr lang="en-US" dirty="0"/>
              <a:t>Discussion</a:t>
            </a:r>
          </a:p>
        </p:txBody>
      </p:sp>
      <p:sp>
        <p:nvSpPr>
          <p:cNvPr id="7" name="Text Placeholder 6">
            <a:extLst>
              <a:ext uri="{FF2B5EF4-FFF2-40B4-BE49-F238E27FC236}">
                <a16:creationId xmlns:a16="http://schemas.microsoft.com/office/drawing/2014/main" id="{3FC3CF09-BAFF-4590-A12C-E378DFF1DA5E}"/>
              </a:ext>
            </a:extLst>
          </p:cNvPr>
          <p:cNvSpPr>
            <a:spLocks noGrp="1"/>
          </p:cNvSpPr>
          <p:nvPr>
            <p:ph type="body" sz="quarter" idx="20"/>
          </p:nvPr>
        </p:nvSpPr>
        <p:spPr>
          <a:xfrm>
            <a:off x="3205153" y="1969280"/>
            <a:ext cx="3551248" cy="1079232"/>
          </a:xfrm>
        </p:spPr>
        <p:txBody>
          <a:bodyPr>
            <a:normAutofit/>
          </a:bodyPr>
          <a:lstStyle/>
          <a:p>
            <a:r>
              <a:rPr lang="en-US" dirty="0"/>
              <a:t>We started off by discussing at what information we can get out of our data and the different ways we can display and </a:t>
            </a:r>
            <a:r>
              <a:rPr lang="en-GB" dirty="0"/>
              <a:t>visualise</a:t>
            </a:r>
            <a:r>
              <a:rPr lang="en-US" dirty="0"/>
              <a:t> the data. </a:t>
            </a:r>
          </a:p>
        </p:txBody>
      </p:sp>
      <p:sp>
        <p:nvSpPr>
          <p:cNvPr id="6" name="Text Placeholder 5">
            <a:extLst>
              <a:ext uri="{FF2B5EF4-FFF2-40B4-BE49-F238E27FC236}">
                <a16:creationId xmlns:a16="http://schemas.microsoft.com/office/drawing/2014/main" id="{349249DA-4230-416D-838C-A72D2E7CADA4}"/>
              </a:ext>
            </a:extLst>
          </p:cNvPr>
          <p:cNvSpPr>
            <a:spLocks noGrp="1"/>
          </p:cNvSpPr>
          <p:nvPr>
            <p:ph type="body" idx="18"/>
          </p:nvPr>
        </p:nvSpPr>
        <p:spPr>
          <a:xfrm>
            <a:off x="1159649" y="3998796"/>
            <a:ext cx="1473912" cy="454353"/>
          </a:xfrm>
        </p:spPr>
        <p:txBody>
          <a:bodyPr/>
          <a:lstStyle/>
          <a:p>
            <a:r>
              <a:rPr lang="en-US" dirty="0"/>
              <a:t>Sketch</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a:xfrm>
            <a:off x="5821279" y="5397124"/>
            <a:ext cx="549442" cy="365125"/>
          </a:xfrm>
        </p:spPr>
        <p:txBody>
          <a:bodyPr/>
          <a:lstStyle/>
          <a:p>
            <a:fld id="{D495E168-DA5E-4888-8D8A-92B118324C14}" type="slidenum">
              <a:rPr lang="en-US" smtClean="0"/>
              <a:pPr/>
              <a:t>8</a:t>
            </a:fld>
            <a:endParaRPr lang="en-US" dirty="0"/>
          </a:p>
        </p:txBody>
      </p:sp>
      <p:pic>
        <p:nvPicPr>
          <p:cNvPr id="15" name="Picture 14" descr="Diagram&#10;&#10;Description automatically generated">
            <a:extLst>
              <a:ext uri="{FF2B5EF4-FFF2-40B4-BE49-F238E27FC236}">
                <a16:creationId xmlns:a16="http://schemas.microsoft.com/office/drawing/2014/main" id="{E0C9CB72-937B-6287-DC3F-55BD634301C0}"/>
              </a:ext>
            </a:extLst>
          </p:cNvPr>
          <p:cNvPicPr>
            <a:picLocks noChangeAspect="1"/>
          </p:cNvPicPr>
          <p:nvPr/>
        </p:nvPicPr>
        <p:blipFill rotWithShape="1">
          <a:blip r:embed="rId3"/>
          <a:srcRect r="18430" b="61563"/>
          <a:stretch/>
        </p:blipFill>
        <p:spPr>
          <a:xfrm>
            <a:off x="2806908" y="3427344"/>
            <a:ext cx="3157846" cy="2152342"/>
          </a:xfrm>
          <a:prstGeom prst="rect">
            <a:avLst/>
          </a:prstGeom>
        </p:spPr>
      </p:pic>
      <p:sp>
        <p:nvSpPr>
          <p:cNvPr id="18" name="Text Placeholder 6">
            <a:extLst>
              <a:ext uri="{FF2B5EF4-FFF2-40B4-BE49-F238E27FC236}">
                <a16:creationId xmlns:a16="http://schemas.microsoft.com/office/drawing/2014/main" id="{C9348D40-D1AA-F370-2FA7-46AD7A411AC9}"/>
              </a:ext>
            </a:extLst>
          </p:cNvPr>
          <p:cNvSpPr txBox="1">
            <a:spLocks/>
          </p:cNvSpPr>
          <p:nvPr/>
        </p:nvSpPr>
        <p:spPr>
          <a:xfrm>
            <a:off x="6893235" y="1969280"/>
            <a:ext cx="3459806" cy="880329"/>
          </a:xfrm>
          <a:prstGeom prst="rect">
            <a:avLst/>
          </a:prstGeom>
        </p:spPr>
        <p:txBody>
          <a:bodyPr vert="horz" lIns="91440" tIns="45720" rIns="91440" bIns="45720" rtlCol="0">
            <a:normAutofit/>
          </a:bodyPr>
          <a:lstStyle>
            <a:lvl1pPr marL="180000" indent="-180000" algn="l" defTabSz="914400" rtl="0" eaLnBrk="1" latinLnBrk="0" hangingPunct="1">
              <a:lnSpc>
                <a:spcPct val="90000"/>
              </a:lnSpc>
              <a:spcBef>
                <a:spcPts val="600"/>
              </a:spcBef>
              <a:buClr>
                <a:schemeClr val="bg2"/>
              </a:buClr>
              <a:buFont typeface="Arial" panose="020B0604020202020204" pitchFamily="34" charset="0"/>
              <a:buChar char="•"/>
              <a:defRPr sz="1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then discussed our webpages and how many we wanted and the layout of these pages.</a:t>
            </a:r>
          </a:p>
        </p:txBody>
      </p:sp>
      <p:pic>
        <p:nvPicPr>
          <p:cNvPr id="19" name="Picture 18" descr="Diagram&#10;&#10;Description automatically generated">
            <a:extLst>
              <a:ext uri="{FF2B5EF4-FFF2-40B4-BE49-F238E27FC236}">
                <a16:creationId xmlns:a16="http://schemas.microsoft.com/office/drawing/2014/main" id="{83E267F6-C7E9-6DDC-F4AE-695B2D81C6C0}"/>
              </a:ext>
            </a:extLst>
          </p:cNvPr>
          <p:cNvPicPr>
            <a:picLocks noChangeAspect="1"/>
          </p:cNvPicPr>
          <p:nvPr/>
        </p:nvPicPr>
        <p:blipFill rotWithShape="1">
          <a:blip r:embed="rId3"/>
          <a:srcRect l="6643" t="71828" r="5891"/>
          <a:stretch/>
        </p:blipFill>
        <p:spPr>
          <a:xfrm>
            <a:off x="6668457" y="4722853"/>
            <a:ext cx="3386105" cy="1577518"/>
          </a:xfrm>
          <a:prstGeom prst="rect">
            <a:avLst/>
          </a:prstGeom>
        </p:spPr>
      </p:pic>
      <p:pic>
        <p:nvPicPr>
          <p:cNvPr id="20" name="Picture 19" descr="Diagram&#10;&#10;Description automatically generated">
            <a:extLst>
              <a:ext uri="{FF2B5EF4-FFF2-40B4-BE49-F238E27FC236}">
                <a16:creationId xmlns:a16="http://schemas.microsoft.com/office/drawing/2014/main" id="{D03D5DBE-D4A9-B740-E926-088FC9A65F34}"/>
              </a:ext>
            </a:extLst>
          </p:cNvPr>
          <p:cNvPicPr>
            <a:picLocks noChangeAspect="1"/>
          </p:cNvPicPr>
          <p:nvPr/>
        </p:nvPicPr>
        <p:blipFill rotWithShape="1">
          <a:blip r:embed="rId3"/>
          <a:srcRect l="5891" t="43211" b="28617"/>
          <a:stretch/>
        </p:blipFill>
        <p:spPr>
          <a:xfrm>
            <a:off x="6539874" y="2976544"/>
            <a:ext cx="3643269" cy="1577518"/>
          </a:xfrm>
          <a:prstGeom prst="rect">
            <a:avLst/>
          </a:prstGeom>
        </p:spPr>
      </p:pic>
    </p:spTree>
    <p:extLst>
      <p:ext uri="{BB962C8B-B14F-4D97-AF65-F5344CB8AC3E}">
        <p14:creationId xmlns:p14="http://schemas.microsoft.com/office/powerpoint/2010/main" val="18768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Home Page</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9</a:t>
            </a:fld>
            <a:endParaRPr lang="en-US" dirty="0"/>
          </a:p>
        </p:txBody>
      </p:sp>
    </p:spTree>
    <p:extLst>
      <p:ext uri="{BB962C8B-B14F-4D97-AF65-F5344CB8AC3E}">
        <p14:creationId xmlns:p14="http://schemas.microsoft.com/office/powerpoint/2010/main" val="2703253175"/>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22977542_Outdoors presentation_RVA_v4.potx" id="{6CD96AFB-7D75-48FF-A856-C8B82BF3C12B}" vid="{1E6ACFD4-3AE6-4944-B76B-DA44E915EC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6A71AF-4CF2-4B95-BFB6-5C27500258C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F60B100-7079-4DE7-AF7C-20BFB1D62C46}">
  <ds:schemaRefs>
    <ds:schemaRef ds:uri="http://schemas.microsoft.com/sharepoint/v3/contenttype/forms"/>
  </ds:schemaRefs>
</ds:datastoreItem>
</file>

<file path=customXml/itemProps3.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Outdoors presentation</Template>
  <TotalTime>0</TotalTime>
  <Words>650</Words>
  <Application>Microsoft Office PowerPoint</Application>
  <PresentationFormat>Widescreen</PresentationFormat>
  <Paragraphs>112</Paragraphs>
  <Slides>15</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-apple-system</vt:lpstr>
      <vt:lpstr>Arial</vt:lpstr>
      <vt:lpstr>Calibri</vt:lpstr>
      <vt:lpstr>Franklin Gothic Book</vt:lpstr>
      <vt:lpstr>Gill Sans MT</vt:lpstr>
      <vt:lpstr>Libre Franklin</vt:lpstr>
      <vt:lpstr>Office Theme</vt:lpstr>
      <vt:lpstr>Biodiversity in National Parks</vt:lpstr>
      <vt:lpstr>Contents</vt:lpstr>
      <vt:lpstr>What is Biodiversity?</vt:lpstr>
      <vt:lpstr>USA National Parks</vt:lpstr>
      <vt:lpstr>Our Data</vt:lpstr>
      <vt:lpstr>Did you know…</vt:lpstr>
      <vt:lpstr>Data Transformation and Loading</vt:lpstr>
      <vt:lpstr>Planning our Visualisations</vt:lpstr>
      <vt:lpstr>Home Page</vt:lpstr>
      <vt:lpstr>Parks Page</vt:lpstr>
      <vt:lpstr>Species Page</vt:lpstr>
      <vt:lpstr>TO CHANGE</vt:lpstr>
      <vt:lpstr>CONCLUSIONS (what we’ve learnt – story telling)</vt:lpstr>
      <vt:lpstr>Did you know…</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Biodiversity in National Parks</dc:title>
  <dc:creator>Hibaa Aldubai</dc:creator>
  <cp:lastModifiedBy>Patricia Colomer</cp:lastModifiedBy>
  <cp:revision>7</cp:revision>
  <dcterms:created xsi:type="dcterms:W3CDTF">2022-12-19T18:46:35Z</dcterms:created>
  <dcterms:modified xsi:type="dcterms:W3CDTF">2023-01-02T17:36:17Z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